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5" r:id="rId28"/>
    <p:sldId id="284" r:id="rId2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801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4" autoAdjust="0"/>
    <p:restoredTop sz="94660"/>
  </p:normalViewPr>
  <p:slideViewPr>
    <p:cSldViewPr>
      <p:cViewPr varScale="1">
        <p:scale>
          <a:sx n="74" d="100"/>
          <a:sy n="74" d="100"/>
        </p:scale>
        <p:origin x="-4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6F2F-43EF-43BA-ADCF-5EC91AE128BE}" type="datetimeFigureOut">
              <a:rPr lang="it-IT" smtClean="0"/>
              <a:pPr/>
              <a:t>15/01/2013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01C8B-A82D-4704-BB2C-DF0AAF29380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6F2F-43EF-43BA-ADCF-5EC91AE128BE}" type="datetimeFigureOut">
              <a:rPr lang="it-IT" smtClean="0"/>
              <a:pPr/>
              <a:t>15/01/2013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01C8B-A82D-4704-BB2C-DF0AAF29380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6F2F-43EF-43BA-ADCF-5EC91AE128BE}" type="datetimeFigureOut">
              <a:rPr lang="it-IT" smtClean="0"/>
              <a:pPr/>
              <a:t>15/01/2013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01C8B-A82D-4704-BB2C-DF0AAF29380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6F2F-43EF-43BA-ADCF-5EC91AE128BE}" type="datetimeFigureOut">
              <a:rPr lang="it-IT" smtClean="0"/>
              <a:pPr/>
              <a:t>15/01/2013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01C8B-A82D-4704-BB2C-DF0AAF29380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6F2F-43EF-43BA-ADCF-5EC91AE128BE}" type="datetimeFigureOut">
              <a:rPr lang="it-IT" smtClean="0"/>
              <a:pPr/>
              <a:t>15/01/2013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01C8B-A82D-4704-BB2C-DF0AAF29380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6F2F-43EF-43BA-ADCF-5EC91AE128BE}" type="datetimeFigureOut">
              <a:rPr lang="it-IT" smtClean="0"/>
              <a:pPr/>
              <a:t>15/01/2013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01C8B-A82D-4704-BB2C-DF0AAF29380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6F2F-43EF-43BA-ADCF-5EC91AE128BE}" type="datetimeFigureOut">
              <a:rPr lang="it-IT" smtClean="0"/>
              <a:pPr/>
              <a:t>15/01/2013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01C8B-A82D-4704-BB2C-DF0AAF29380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6F2F-43EF-43BA-ADCF-5EC91AE128BE}" type="datetimeFigureOut">
              <a:rPr lang="it-IT" smtClean="0"/>
              <a:pPr/>
              <a:t>15/01/2013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01C8B-A82D-4704-BB2C-DF0AAF29380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6F2F-43EF-43BA-ADCF-5EC91AE128BE}" type="datetimeFigureOut">
              <a:rPr lang="it-IT" smtClean="0"/>
              <a:pPr/>
              <a:t>15/01/2013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01C8B-A82D-4704-BB2C-DF0AAF29380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6F2F-43EF-43BA-ADCF-5EC91AE128BE}" type="datetimeFigureOut">
              <a:rPr lang="it-IT" smtClean="0"/>
              <a:pPr/>
              <a:t>15/01/2013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01C8B-A82D-4704-BB2C-DF0AAF29380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6F2F-43EF-43BA-ADCF-5EC91AE128BE}" type="datetimeFigureOut">
              <a:rPr lang="it-IT" smtClean="0"/>
              <a:pPr/>
              <a:t>15/01/2013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01C8B-A82D-4704-BB2C-DF0AAF29380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F6F2F-43EF-43BA-ADCF-5EC91AE128BE}" type="datetimeFigureOut">
              <a:rPr lang="it-IT" smtClean="0"/>
              <a:pPr/>
              <a:t>15/01/2013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01C8B-A82D-4704-BB2C-DF0AAF29380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t-IT" sz="6000" b="1" dirty="0" smtClean="0"/>
              <a:t>David Hume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3200" i="1" dirty="0" smtClean="0"/>
              <a:t>(Edimburgo, 1711-1776)</a:t>
            </a:r>
            <a:endParaRPr lang="it-IT" sz="32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284984"/>
            <a:ext cx="18288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metto 4 8"/>
          <p:cNvSpPr/>
          <p:nvPr/>
        </p:nvSpPr>
        <p:spPr>
          <a:xfrm>
            <a:off x="6300192" y="2780928"/>
            <a:ext cx="2664296" cy="1656184"/>
          </a:xfrm>
          <a:prstGeom prst="cloudCallout">
            <a:avLst>
              <a:gd name="adj1" fmla="val -60954"/>
              <a:gd name="adj2" fmla="val 461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 idee astratte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148064" y="1772816"/>
            <a:ext cx="288032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...nell’udire quel dato NOME (es. “uomo”)...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39552" y="2780928"/>
            <a:ext cx="525658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...si risveglia nella nostra mente </a:t>
            </a:r>
            <a:r>
              <a:rPr lang="it-IT" sz="2400" b="1" dirty="0" smtClean="0"/>
              <a:t>UNA</a:t>
            </a:r>
            <a:r>
              <a:rPr lang="it-IT" sz="2400" dirty="0" smtClean="0"/>
              <a:t> di quelle idee particolari che abbiamo designato con il nome generale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39552" y="1484784"/>
            <a:ext cx="410445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In questo modo noi acquisiamo un’</a:t>
            </a:r>
            <a:r>
              <a:rPr lang="it-IT" sz="2400" b="1" dirty="0" smtClean="0"/>
              <a:t>ABITUDINE</a:t>
            </a:r>
            <a:r>
              <a:rPr lang="it-IT" sz="2400" dirty="0" smtClean="0"/>
              <a:t> e... </a:t>
            </a:r>
            <a:endParaRPr lang="it-IT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3068960"/>
            <a:ext cx="1027509" cy="102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077072"/>
            <a:ext cx="1885950" cy="2419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Fumetto 2 9"/>
          <p:cNvSpPr/>
          <p:nvPr/>
        </p:nvSpPr>
        <p:spPr>
          <a:xfrm>
            <a:off x="1763688" y="4581128"/>
            <a:ext cx="2088232" cy="792088"/>
          </a:xfrm>
          <a:prstGeom prst="wedgeRoundRectCallout">
            <a:avLst>
              <a:gd name="adj1" fmla="val -67088"/>
              <a:gd name="adj2" fmla="val 9664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UOMO!</a:t>
            </a:r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301208"/>
            <a:ext cx="855539" cy="85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6012160" y="4725144"/>
            <a:ext cx="288032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Le idee possono essere </a:t>
            </a:r>
            <a:r>
              <a:rPr lang="it-IT" sz="2400" u="sng" dirty="0" smtClean="0"/>
              <a:t>solo</a:t>
            </a:r>
            <a:r>
              <a:rPr lang="it-IT" sz="2400" dirty="0" smtClean="0"/>
              <a:t> </a:t>
            </a:r>
            <a:r>
              <a:rPr lang="it-IT" sz="2400" b="1" dirty="0" smtClean="0"/>
              <a:t>particolari</a:t>
            </a:r>
            <a:r>
              <a:rPr lang="it-IT" sz="2400" dirty="0" smtClean="0"/>
              <a:t> e individuali!</a:t>
            </a:r>
            <a:endParaRPr lang="it-IT" sz="24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51520" y="260648"/>
            <a:ext cx="2304256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Si tratta dunque di un fatto </a:t>
            </a:r>
            <a:r>
              <a:rPr lang="it-IT" sz="2000" b="1" dirty="0" smtClean="0"/>
              <a:t>PSICOLOGICO</a:t>
            </a:r>
            <a:endParaRPr lang="it-IT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4" grpId="0" animBg="1"/>
      <p:bldP spid="5" grpId="0" animBg="1"/>
      <p:bldP spid="6" grpId="0" animBg="1"/>
      <p:bldP spid="10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 idee astratte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it-IT" dirty="0" smtClean="0"/>
              <a:t>“[...] la parola, non essendo in grado di far rivivere l’idea di tutti questi individui, si limita a toccar l’anima e fa rivivere </a:t>
            </a:r>
            <a:r>
              <a:rPr lang="it-IT" b="1" dirty="0" smtClean="0"/>
              <a:t>l’abitudine</a:t>
            </a:r>
            <a:r>
              <a:rPr lang="it-IT" dirty="0" smtClean="0"/>
              <a:t> che abbiamo contratto nell’esaminarli. Essi non sono, realmente, di fatto, presenti nella mente, ma solo in potenza; né li facciamo sorgere tutti distintamente nell’immaginazione, ma ci teniamo </a:t>
            </a:r>
            <a:r>
              <a:rPr lang="it-IT" b="1" dirty="0" smtClean="0"/>
              <a:t>pronti a prendere in considerazione l’uno o l’altro di essi</a:t>
            </a:r>
            <a:r>
              <a:rPr lang="it-IT" dirty="0" smtClean="0"/>
              <a:t>, secondo che ci spinga qualche intento o qualche necessità presente”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 idee astratte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buNone/>
            </a:pPr>
            <a:r>
              <a:rPr lang="it-IT" dirty="0" smtClean="0"/>
              <a:t>“Così, se dicendo la parola </a:t>
            </a:r>
            <a:r>
              <a:rPr lang="it-IT" b="1" dirty="0" smtClean="0"/>
              <a:t>triangolo</a:t>
            </a:r>
            <a:r>
              <a:rPr lang="it-IT" dirty="0" smtClean="0"/>
              <a:t> ci formiamo, quale idea corrispondente, quella di un particolare triangolo </a:t>
            </a:r>
            <a:r>
              <a:rPr lang="it-IT" b="1" dirty="0" smtClean="0"/>
              <a:t>equilatero</a:t>
            </a:r>
            <a:r>
              <a:rPr lang="it-IT" dirty="0" smtClean="0"/>
              <a:t>, e in seguito affermassimo che i tre angoli di un triangolo sono uguali, le altre idee individuali di triangolo </a:t>
            </a:r>
            <a:r>
              <a:rPr lang="it-IT" b="1" dirty="0" smtClean="0"/>
              <a:t>scaleno</a:t>
            </a:r>
            <a:r>
              <a:rPr lang="it-IT" dirty="0" smtClean="0"/>
              <a:t> e </a:t>
            </a:r>
            <a:r>
              <a:rPr lang="it-IT" b="1" dirty="0" smtClean="0"/>
              <a:t>isoscele</a:t>
            </a:r>
            <a:r>
              <a:rPr lang="it-IT" dirty="0" smtClean="0"/>
              <a:t>, che avevamo trascurato, farebbero ressa immediatamente su di noi per farci cogliere la falsità di quella proposizione”.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 idee astratte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7"/>
          </a:xfr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None/>
            </a:pPr>
            <a:r>
              <a:rPr lang="it-IT" sz="2800" dirty="0" smtClean="0"/>
              <a:t>“Se non sempre la mente suggerisce queste idee in tali occasioni, ciò dipende da qualche </a:t>
            </a:r>
            <a:r>
              <a:rPr lang="it-IT" sz="2800" b="1" dirty="0" smtClean="0"/>
              <a:t>imperfezione delle sue facoltà</a:t>
            </a:r>
            <a:r>
              <a:rPr lang="it-IT" sz="2800" dirty="0" smtClean="0"/>
              <a:t>; e questa è spesso la causa di ragionamenti falsi, soprattutto quando le idee sono </a:t>
            </a:r>
            <a:r>
              <a:rPr lang="it-IT" sz="2800" b="1" dirty="0" smtClean="0"/>
              <a:t>astruse e complicate</a:t>
            </a:r>
            <a:r>
              <a:rPr lang="it-IT" sz="2800" dirty="0" smtClean="0"/>
              <a:t>; laddove negli altri casi l’abitudine è più perfetta, e di rado incorriamo in tali errori. L’</a:t>
            </a:r>
            <a:r>
              <a:rPr lang="it-IT" sz="2800" b="1" dirty="0" smtClean="0"/>
              <a:t>abitudine</a:t>
            </a:r>
            <a:r>
              <a:rPr lang="it-IT" sz="2800" dirty="0" smtClean="0"/>
              <a:t>, anzi, arriva ad essere </a:t>
            </a:r>
            <a:r>
              <a:rPr lang="it-IT" sz="2800" b="1" dirty="0" smtClean="0"/>
              <a:t>così perfetta </a:t>
            </a:r>
            <a:r>
              <a:rPr lang="it-IT" sz="2800" dirty="0" smtClean="0"/>
              <a:t>che la stessa idea può essere ammessa a molte parole differenti ed entrare in ragionamenti diversi, </a:t>
            </a:r>
            <a:r>
              <a:rPr lang="it-IT" sz="2800" b="1" dirty="0" smtClean="0"/>
              <a:t>senza pericolo di sbagliare </a:t>
            </a:r>
            <a:r>
              <a:rPr lang="it-IT" sz="2800" dirty="0" smtClean="0"/>
              <a:t>per questo”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Il principio di associazione</a:t>
            </a:r>
            <a:endParaRPr lang="it-IT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55576" y="1484784"/>
            <a:ext cx="2952328" cy="461665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L’IMMAGINAZIONE</a:t>
            </a:r>
            <a:endParaRPr lang="it-IT" sz="2400" dirty="0"/>
          </a:p>
        </p:txBody>
      </p:sp>
      <p:sp>
        <p:nvSpPr>
          <p:cNvPr id="5" name="Rettangolo 4"/>
          <p:cNvSpPr/>
          <p:nvPr/>
        </p:nvSpPr>
        <p:spPr>
          <a:xfrm>
            <a:off x="971600" y="1988840"/>
            <a:ext cx="72008" cy="45365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/>
          <p:cNvSpPr/>
          <p:nvPr/>
        </p:nvSpPr>
        <p:spPr>
          <a:xfrm>
            <a:off x="1043608" y="2348880"/>
            <a:ext cx="792088" cy="216024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1835696" y="2204864"/>
            <a:ext cx="5184576" cy="46166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È la facoltà di stabilire relazioni tra idee</a:t>
            </a:r>
            <a:endParaRPr lang="it-IT" sz="2400" dirty="0"/>
          </a:p>
        </p:txBody>
      </p:sp>
      <p:sp>
        <p:nvSpPr>
          <p:cNvPr id="8" name="Freccia a destra 7"/>
          <p:cNvSpPr/>
          <p:nvPr/>
        </p:nvSpPr>
        <p:spPr>
          <a:xfrm>
            <a:off x="1043608" y="2924944"/>
            <a:ext cx="792088" cy="216024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1835696" y="2780928"/>
            <a:ext cx="5184576" cy="46166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È libera, ma non opera a caso</a:t>
            </a:r>
            <a:endParaRPr lang="it-IT" sz="2400" dirty="0"/>
          </a:p>
        </p:txBody>
      </p:sp>
      <p:sp>
        <p:nvSpPr>
          <p:cNvPr id="10" name="Rettangolo 9"/>
          <p:cNvSpPr/>
          <p:nvPr/>
        </p:nvSpPr>
        <p:spPr>
          <a:xfrm>
            <a:off x="2123728" y="3284984"/>
            <a:ext cx="72008" cy="32403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/>
          <p:cNvSpPr/>
          <p:nvPr/>
        </p:nvSpPr>
        <p:spPr>
          <a:xfrm>
            <a:off x="2195736" y="3717032"/>
            <a:ext cx="1080120" cy="21602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3275856" y="3429000"/>
            <a:ext cx="5184576" cy="120032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È guidata da una “forza” </a:t>
            </a:r>
            <a:r>
              <a:rPr lang="it-IT" sz="2000" dirty="0" smtClean="0"/>
              <a:t>(come la forza di gravità, dice Hume)</a:t>
            </a:r>
            <a:r>
              <a:rPr lang="it-IT" sz="2400" dirty="0" smtClean="0"/>
              <a:t>: il </a:t>
            </a:r>
            <a:r>
              <a:rPr lang="it-IT" sz="2400" b="1" dirty="0" smtClean="0"/>
              <a:t>PRINCIPIO </a:t>
            </a:r>
            <a:r>
              <a:rPr lang="it-IT" sz="2400" b="1" dirty="0" err="1" smtClean="0"/>
              <a:t>DI</a:t>
            </a:r>
            <a:r>
              <a:rPr lang="it-IT" sz="2400" b="1" dirty="0" smtClean="0"/>
              <a:t> ASSOCIAZIONE</a:t>
            </a:r>
            <a:endParaRPr lang="it-IT" sz="2400" b="1" dirty="0"/>
          </a:p>
        </p:txBody>
      </p:sp>
      <p:sp>
        <p:nvSpPr>
          <p:cNvPr id="13" name="Rettangolo 12"/>
          <p:cNvSpPr/>
          <p:nvPr/>
        </p:nvSpPr>
        <p:spPr>
          <a:xfrm>
            <a:off x="3635896" y="4653136"/>
            <a:ext cx="45719" cy="18722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destra 13"/>
          <p:cNvSpPr/>
          <p:nvPr/>
        </p:nvSpPr>
        <p:spPr>
          <a:xfrm>
            <a:off x="3707904" y="5229200"/>
            <a:ext cx="576064" cy="21602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4283968" y="4725144"/>
            <a:ext cx="4608512" cy="193899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Esso segue </a:t>
            </a:r>
            <a:r>
              <a:rPr lang="it-IT" sz="2400" u="sng" dirty="0" smtClean="0"/>
              <a:t>3 criteri</a:t>
            </a:r>
            <a:r>
              <a:rPr lang="it-IT" sz="2400" dirty="0" smtClean="0"/>
              <a:t>: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it-IT" sz="2400" i="1" dirty="0" smtClean="0"/>
              <a:t>Somiglianza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it-IT" sz="2400" i="1" dirty="0" smtClean="0"/>
              <a:t>Contiguità nello spazio e nel tempo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it-IT" sz="2400" i="1" dirty="0" smtClean="0"/>
              <a:t>causalità</a:t>
            </a:r>
            <a:endParaRPr lang="it-IT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Somiglianza</a:t>
            </a:r>
            <a:endParaRPr lang="it-IT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23050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628800"/>
            <a:ext cx="3327420" cy="2073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2267744" y="4077072"/>
            <a:ext cx="504056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Un’idea rimanda a un’altra che ha con essa un rapporto di somiglianza.</a:t>
            </a:r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95536" y="5229200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Un ritratto (o una fotografia) conduce i nostri pensieri all’originale</a:t>
            </a:r>
            <a:endParaRPr lang="it-IT" sz="2400" dirty="0"/>
          </a:p>
        </p:txBody>
      </p:sp>
      <p:sp>
        <p:nvSpPr>
          <p:cNvPr id="8" name="Freccia a destra 7"/>
          <p:cNvSpPr/>
          <p:nvPr/>
        </p:nvSpPr>
        <p:spPr>
          <a:xfrm>
            <a:off x="4139952" y="2348880"/>
            <a:ext cx="64807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Contiguità nello spazio e nel tempo</a:t>
            </a:r>
            <a:endParaRPr lang="it-IT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55576" y="1484784"/>
            <a:ext cx="554461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Associo a un’idea qualcosa d’altro che sia vicino ad essa nello </a:t>
            </a:r>
            <a:r>
              <a:rPr lang="it-IT" sz="2400" b="1" dirty="0" smtClean="0"/>
              <a:t>spazio</a:t>
            </a:r>
            <a:r>
              <a:rPr lang="it-IT" sz="2400" dirty="0" smtClean="0"/>
              <a:t>...</a:t>
            </a:r>
            <a:endParaRPr lang="it-IT" sz="2400" dirty="0"/>
          </a:p>
        </p:txBody>
      </p:sp>
      <p:sp>
        <p:nvSpPr>
          <p:cNvPr id="5" name="Rettangolo 4"/>
          <p:cNvSpPr/>
          <p:nvPr/>
        </p:nvSpPr>
        <p:spPr>
          <a:xfrm>
            <a:off x="971600" y="2348880"/>
            <a:ext cx="45719" cy="22322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27584" y="4581128"/>
            <a:ext cx="554461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... o nel </a:t>
            </a:r>
            <a:r>
              <a:rPr lang="it-IT" sz="2400" b="1" dirty="0" smtClean="0"/>
              <a:t>tempo</a:t>
            </a:r>
            <a:endParaRPr lang="it-IT" sz="2400" b="1" dirty="0"/>
          </a:p>
        </p:txBody>
      </p:sp>
      <p:sp>
        <p:nvSpPr>
          <p:cNvPr id="7" name="Freccia angolare in su 6"/>
          <p:cNvSpPr/>
          <p:nvPr/>
        </p:nvSpPr>
        <p:spPr>
          <a:xfrm rot="5400000">
            <a:off x="1619672" y="2348880"/>
            <a:ext cx="432048" cy="432048"/>
          </a:xfrm>
          <a:prstGeom prst="bentUpArrow">
            <a:avLst>
              <a:gd name="adj1" fmla="val 10096"/>
              <a:gd name="adj2" fmla="val 25000"/>
              <a:gd name="adj3" fmla="val 2201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2051720" y="2492896"/>
            <a:ext cx="5544616" cy="830997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L’aula mi conduce ad associarvi il corridoio qua fuori, le scale, la scuola ecc.</a:t>
            </a:r>
            <a:endParaRPr lang="it-IT" sz="2400" dirty="0"/>
          </a:p>
        </p:txBody>
      </p:sp>
      <p:sp>
        <p:nvSpPr>
          <p:cNvPr id="9" name="Freccia angolare in su 8"/>
          <p:cNvSpPr/>
          <p:nvPr/>
        </p:nvSpPr>
        <p:spPr>
          <a:xfrm rot="5400000">
            <a:off x="1691680" y="5085184"/>
            <a:ext cx="432048" cy="432048"/>
          </a:xfrm>
          <a:prstGeom prst="bentUpArrow">
            <a:avLst>
              <a:gd name="adj1" fmla="val 10096"/>
              <a:gd name="adj2" fmla="val 25000"/>
              <a:gd name="adj3" fmla="val 2201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2123728" y="5229200"/>
            <a:ext cx="5544616" cy="1200329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L’idea di inserire la chiave nel cruscotto della macchina mi suscita quella della partenza della vettura.</a:t>
            </a:r>
            <a:endParaRPr lang="it-IT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412776"/>
            <a:ext cx="1512168" cy="1004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077072"/>
            <a:ext cx="999554" cy="99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Causalità</a:t>
            </a:r>
            <a:endParaRPr lang="it-IT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475656" y="1412776"/>
            <a:ext cx="633670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Siamo abituati ad associare CAUSA ed EFFETTO</a:t>
            </a:r>
            <a:endParaRPr lang="it-IT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2276872"/>
            <a:ext cx="2232248" cy="16720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204864"/>
            <a:ext cx="1955297" cy="19118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653136"/>
            <a:ext cx="2082437" cy="15598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Freccia a destra 7"/>
          <p:cNvSpPr/>
          <p:nvPr/>
        </p:nvSpPr>
        <p:spPr>
          <a:xfrm>
            <a:off x="3275856" y="2996952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in giù 8"/>
          <p:cNvSpPr/>
          <p:nvPr/>
        </p:nvSpPr>
        <p:spPr>
          <a:xfrm>
            <a:off x="2843808" y="4149080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4572000" y="4509120"/>
            <a:ext cx="3816424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Penso al fuoco e sono portato a pensare anche ai suoi effetti, come al calore, o al fumo ecc.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Il principio di associazione</a:t>
            </a:r>
            <a:endParaRPr lang="it-IT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29000"/>
          </a:xfrm>
        </p:spPr>
        <p:txBody>
          <a:bodyPr>
            <a:normAutofit fontScale="92500"/>
          </a:bodyPr>
          <a:lstStyle/>
          <a:p>
            <a:r>
              <a:rPr lang="it-IT" dirty="0" smtClean="0"/>
              <a:t>È alla base delle nostre “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idee complesse</a:t>
            </a:r>
            <a:r>
              <a:rPr lang="it-IT" dirty="0" smtClean="0"/>
              <a:t>”</a:t>
            </a:r>
          </a:p>
          <a:p>
            <a:pPr lvl="1"/>
            <a:r>
              <a:rPr lang="it-IT" dirty="0" smtClean="0"/>
              <a:t>Le più importanti sono:</a:t>
            </a:r>
          </a:p>
          <a:p>
            <a:pPr lvl="2"/>
            <a:r>
              <a:rPr lang="it-IT" b="1" dirty="0" smtClean="0"/>
              <a:t>Spazio e tempo  </a:t>
            </a:r>
          </a:p>
          <a:p>
            <a:pPr lvl="3" algn="just"/>
            <a:r>
              <a:rPr lang="it-IT" dirty="0" smtClean="0"/>
              <a:t>modi in cui le impressioni si dispongono </a:t>
            </a:r>
            <a:r>
              <a:rPr lang="it-IT" dirty="0" smtClean="0"/>
              <a:t>davanti </a:t>
            </a:r>
            <a:r>
              <a:rPr lang="it-IT" dirty="0" smtClean="0"/>
              <a:t>al nostro spirito (es. delle note musicali, che si susseguono una dopo l’altra dandomi la sensazione del tempo; ho però solo le impressioni derivanti dalle note, non ho l’impressione aggiuntiva del </a:t>
            </a:r>
            <a:r>
              <a:rPr lang="it-IT" dirty="0" smtClean="0"/>
              <a:t>tempo)</a:t>
            </a:r>
            <a:endParaRPr lang="it-IT" dirty="0" smtClean="0"/>
          </a:p>
          <a:p>
            <a:pPr lvl="2"/>
            <a:r>
              <a:rPr lang="it-IT" b="1" dirty="0" smtClean="0"/>
              <a:t>Causa ed effetto</a:t>
            </a:r>
          </a:p>
          <a:p>
            <a:pPr lvl="2"/>
            <a:r>
              <a:rPr lang="it-IT" b="1" dirty="0" smtClean="0"/>
              <a:t>Sostanza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67544" y="5445224"/>
            <a:ext cx="8208912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Ad esse però non corrisponde </a:t>
            </a:r>
            <a:r>
              <a:rPr lang="it-IT" sz="2400" b="1" dirty="0" smtClean="0"/>
              <a:t>NESSUNA IMPRESSIONE</a:t>
            </a:r>
            <a:r>
              <a:rPr lang="it-IT" sz="2400" dirty="0" smtClean="0"/>
              <a:t>!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3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“Relazioni tra idee” e “dati di fatto”</a:t>
            </a:r>
            <a:endParaRPr lang="it-IT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611560" y="1412776"/>
            <a:ext cx="3888432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Gli oggetti presenti nella nostra mente possono essere distinti in due generi</a:t>
            </a:r>
            <a:endParaRPr lang="it-IT" sz="2400" dirty="0"/>
          </a:p>
        </p:txBody>
      </p:sp>
      <p:sp>
        <p:nvSpPr>
          <p:cNvPr id="6" name="Freccia in giù 5"/>
          <p:cNvSpPr/>
          <p:nvPr/>
        </p:nvSpPr>
        <p:spPr>
          <a:xfrm>
            <a:off x="2483768" y="3645024"/>
            <a:ext cx="720080" cy="43204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arrotondato 6"/>
          <p:cNvSpPr/>
          <p:nvPr/>
        </p:nvSpPr>
        <p:spPr>
          <a:xfrm>
            <a:off x="1115616" y="4509120"/>
            <a:ext cx="3456384" cy="129614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RELAZIONI FRA IDEE</a:t>
            </a:r>
            <a:endParaRPr lang="it-IT" sz="2800" dirty="0"/>
          </a:p>
        </p:txBody>
      </p:sp>
      <p:sp>
        <p:nvSpPr>
          <p:cNvPr id="8" name="Rettangolo arrotondato 7"/>
          <p:cNvSpPr/>
          <p:nvPr/>
        </p:nvSpPr>
        <p:spPr>
          <a:xfrm>
            <a:off x="5436096" y="3789040"/>
            <a:ext cx="2808312" cy="12961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DATI </a:t>
            </a:r>
            <a:r>
              <a:rPr lang="it-IT" sz="2800" dirty="0" err="1" smtClean="0"/>
              <a:t>DI</a:t>
            </a:r>
            <a:r>
              <a:rPr lang="it-IT" sz="2800" dirty="0" smtClean="0"/>
              <a:t> FATTO</a:t>
            </a:r>
            <a:endParaRPr lang="it-IT" sz="2800" dirty="0"/>
          </a:p>
        </p:txBody>
      </p:sp>
      <p:sp>
        <p:nvSpPr>
          <p:cNvPr id="9" name="Freccia in giù 8"/>
          <p:cNvSpPr/>
          <p:nvPr/>
        </p:nvSpPr>
        <p:spPr>
          <a:xfrm rot="18900000">
            <a:off x="4619299" y="3260273"/>
            <a:ext cx="720080" cy="432048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Opere principali</a:t>
            </a:r>
            <a:endParaRPr lang="it-IT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971600" y="1412776"/>
            <a:ext cx="72008" cy="46085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/>
          <p:cNvSpPr/>
          <p:nvPr/>
        </p:nvSpPr>
        <p:spPr>
          <a:xfrm>
            <a:off x="1043608" y="1844824"/>
            <a:ext cx="936104" cy="21602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/>
          <p:cNvSpPr/>
          <p:nvPr/>
        </p:nvSpPr>
        <p:spPr>
          <a:xfrm>
            <a:off x="1043608" y="4293096"/>
            <a:ext cx="936104" cy="21602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/>
          <p:cNvSpPr/>
          <p:nvPr/>
        </p:nvSpPr>
        <p:spPr>
          <a:xfrm>
            <a:off x="1043608" y="5013176"/>
            <a:ext cx="936104" cy="21602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2123728" y="1700808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1740, </a:t>
            </a:r>
            <a:r>
              <a:rPr lang="it-IT" sz="2800" b="1" i="1" dirty="0" smtClean="0"/>
              <a:t>Trattato sulla natura umana</a:t>
            </a:r>
            <a:endParaRPr lang="it-IT" sz="2800" b="1" i="1" dirty="0"/>
          </a:p>
        </p:txBody>
      </p:sp>
      <p:sp>
        <p:nvSpPr>
          <p:cNvPr id="9" name="Rettangolo 8"/>
          <p:cNvSpPr/>
          <p:nvPr/>
        </p:nvSpPr>
        <p:spPr>
          <a:xfrm>
            <a:off x="3347864" y="2249488"/>
            <a:ext cx="72008" cy="168356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/>
          <p:cNvSpPr/>
          <p:nvPr/>
        </p:nvSpPr>
        <p:spPr>
          <a:xfrm>
            <a:off x="3419872" y="2564904"/>
            <a:ext cx="936104" cy="21602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4427984" y="2420888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1748, </a:t>
            </a:r>
            <a:r>
              <a:rPr lang="it-IT" sz="2400" i="1" dirty="0" smtClean="0"/>
              <a:t>Ricerca sull’intelletto umano</a:t>
            </a:r>
            <a:endParaRPr lang="it-IT" sz="2400" i="1" dirty="0"/>
          </a:p>
        </p:txBody>
      </p:sp>
      <p:sp>
        <p:nvSpPr>
          <p:cNvPr id="12" name="Freccia a destra 11"/>
          <p:cNvSpPr/>
          <p:nvPr/>
        </p:nvSpPr>
        <p:spPr>
          <a:xfrm>
            <a:off x="3419872" y="3284984"/>
            <a:ext cx="936104" cy="21602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4499992" y="3140968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1752, </a:t>
            </a:r>
            <a:r>
              <a:rPr lang="it-IT" sz="2400" i="1" dirty="0" smtClean="0"/>
              <a:t>Ricerca sui principi della morale</a:t>
            </a:r>
            <a:endParaRPr lang="it-IT" sz="2400" i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2195736" y="4149080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1742, </a:t>
            </a:r>
            <a:r>
              <a:rPr lang="it-IT" sz="2800" i="1" dirty="0" smtClean="0"/>
              <a:t>Saggi morali e politici</a:t>
            </a:r>
            <a:endParaRPr lang="it-IT" sz="2800" i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2195736" y="4869160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1757, </a:t>
            </a:r>
            <a:r>
              <a:rPr lang="it-IT" sz="2800" i="1" dirty="0" smtClean="0"/>
              <a:t>Storia naturale della religione</a:t>
            </a:r>
            <a:endParaRPr lang="it-IT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/>
      <p:bldP spid="9" grpId="0" animBg="1"/>
      <p:bldP spid="10" grpId="0" animBg="1"/>
      <p:bldP spid="11" grpId="0"/>
      <p:bldP spid="12" grpId="0" animBg="1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Relazioni fra idee</a:t>
            </a:r>
            <a:endParaRPr lang="it-IT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971600" y="1988840"/>
            <a:ext cx="72008" cy="45365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/>
          <p:cNvSpPr/>
          <p:nvPr/>
        </p:nvSpPr>
        <p:spPr>
          <a:xfrm>
            <a:off x="1043608" y="2348880"/>
            <a:ext cx="360040" cy="28803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539552" y="1484784"/>
            <a:ext cx="3096344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Le relazioni tra idee</a:t>
            </a:r>
            <a:endParaRPr lang="it-IT" sz="2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403648" y="2060848"/>
            <a:ext cx="7416824" cy="7694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200" dirty="0" smtClean="0"/>
              <a:t>Si possono scoprire “per mezzo della sola operazione del pensiero, indipendentemente da ciò che è realmente esistente”</a:t>
            </a:r>
            <a:endParaRPr lang="it-IT" sz="2200" dirty="0"/>
          </a:p>
        </p:txBody>
      </p:sp>
      <p:sp>
        <p:nvSpPr>
          <p:cNvPr id="9" name="Freccia a destra 8"/>
          <p:cNvSpPr/>
          <p:nvPr/>
        </p:nvSpPr>
        <p:spPr>
          <a:xfrm>
            <a:off x="1043608" y="5877272"/>
            <a:ext cx="792088" cy="216024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1835696" y="5301208"/>
            <a:ext cx="3384376" cy="11079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200" i="1" u="sng" dirty="0" smtClean="0"/>
              <a:t>Esempi</a:t>
            </a:r>
            <a:r>
              <a:rPr lang="it-IT" sz="2200" dirty="0" smtClean="0"/>
              <a:t>: le proposizioni aritmetiche, geometriche, algebriche</a:t>
            </a:r>
            <a:endParaRPr lang="it-IT" sz="2200" dirty="0"/>
          </a:p>
        </p:txBody>
      </p:sp>
      <p:sp>
        <p:nvSpPr>
          <p:cNvPr id="11" name="Rettangolo 10"/>
          <p:cNvSpPr/>
          <p:nvPr/>
        </p:nvSpPr>
        <p:spPr>
          <a:xfrm>
            <a:off x="1691680" y="2852936"/>
            <a:ext cx="72008" cy="165618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/>
          <p:cNvSpPr/>
          <p:nvPr/>
        </p:nvSpPr>
        <p:spPr>
          <a:xfrm>
            <a:off x="1763688" y="3429000"/>
            <a:ext cx="432048" cy="2880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2195736" y="3068960"/>
            <a:ext cx="3384376" cy="1107996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200" dirty="0" smtClean="0"/>
              <a:t>Si basano esclusivamente sul principio logico di NON-CONTRADDIZIONE</a:t>
            </a:r>
            <a:endParaRPr lang="it-IT" sz="2200" dirty="0"/>
          </a:p>
        </p:txBody>
      </p:sp>
      <p:sp>
        <p:nvSpPr>
          <p:cNvPr id="14" name="Freccia a destra 13"/>
          <p:cNvSpPr/>
          <p:nvPr/>
        </p:nvSpPr>
        <p:spPr>
          <a:xfrm>
            <a:off x="5580112" y="3501008"/>
            <a:ext cx="432048" cy="2880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6012160" y="3068960"/>
            <a:ext cx="2880320" cy="2123658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200" dirty="0" smtClean="0"/>
              <a:t>Posta la definizione di triangolo rettangolo, noi ricaviamo per mera analisi razionale che “il quadrato costruito sull’ipotenusa ecc. ecc.”</a:t>
            </a:r>
            <a:endParaRPr lang="it-IT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5362575"/>
            <a:ext cx="1032110" cy="1306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ttangolo 16"/>
          <p:cNvSpPr/>
          <p:nvPr/>
        </p:nvSpPr>
        <p:spPr>
          <a:xfrm>
            <a:off x="5652120" y="5517232"/>
            <a:ext cx="320874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Giudizi analitici</a:t>
            </a:r>
            <a:endParaRPr lang="it-IT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6084168" y="2996952"/>
            <a:ext cx="2880320" cy="2462213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200" dirty="0" smtClean="0"/>
              <a:t>“Anche se non vi fossero in natura cerchi o triangoli, le verità dimostrate da Euclide conserverebbero intatta la loro certezza e la loro evidenza”</a:t>
            </a:r>
            <a:endParaRPr lang="it-IT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Dati di fatto</a:t>
            </a:r>
            <a:endParaRPr lang="it-IT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971600" y="1988840"/>
            <a:ext cx="72008" cy="45365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/>
          <p:cNvSpPr/>
          <p:nvPr/>
        </p:nvSpPr>
        <p:spPr>
          <a:xfrm>
            <a:off x="1043608" y="2348880"/>
            <a:ext cx="360040" cy="2880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539552" y="1484784"/>
            <a:ext cx="309634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I dati di fatto</a:t>
            </a:r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403648" y="2132856"/>
            <a:ext cx="684076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Non sono fondati sul principio di non contraddizione, ma sull’</a:t>
            </a:r>
            <a:r>
              <a:rPr lang="it-IT" sz="2400" b="1" dirty="0" smtClean="0"/>
              <a:t>ESPERIENZA</a:t>
            </a:r>
            <a:endParaRPr lang="it-IT" sz="24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5362575"/>
            <a:ext cx="1032110" cy="1306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ttangolo 8"/>
          <p:cNvSpPr/>
          <p:nvPr/>
        </p:nvSpPr>
        <p:spPr>
          <a:xfrm>
            <a:off x="5652120" y="5517232"/>
            <a:ext cx="320874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Giudizi sintetici a posteriori</a:t>
            </a:r>
            <a:endParaRPr lang="it-IT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Freccia a destra 9"/>
          <p:cNvSpPr/>
          <p:nvPr/>
        </p:nvSpPr>
        <p:spPr>
          <a:xfrm>
            <a:off x="1043608" y="4077072"/>
            <a:ext cx="360040" cy="2880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1403648" y="3717032"/>
            <a:ext cx="684076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Il </a:t>
            </a:r>
            <a:r>
              <a:rPr lang="it-IT" sz="2400" b="1" dirty="0" smtClean="0"/>
              <a:t>contrario</a:t>
            </a:r>
            <a:r>
              <a:rPr lang="it-IT" sz="2400" dirty="0" smtClean="0"/>
              <a:t> di qualsiasi dato di fatto è logicamente sempre </a:t>
            </a:r>
            <a:r>
              <a:rPr lang="it-IT" sz="2400" b="1" dirty="0" smtClean="0"/>
              <a:t>possibile</a:t>
            </a:r>
            <a:r>
              <a:rPr lang="it-IT" sz="2400" dirty="0" smtClean="0"/>
              <a:t> (non vi è contraddizione logica che una cosa che è, non sia)</a:t>
            </a:r>
            <a:endParaRPr lang="it-IT" sz="2400" dirty="0"/>
          </a:p>
        </p:txBody>
      </p:sp>
      <p:sp>
        <p:nvSpPr>
          <p:cNvPr id="12" name="Ovale 11"/>
          <p:cNvSpPr/>
          <p:nvPr/>
        </p:nvSpPr>
        <p:spPr>
          <a:xfrm>
            <a:off x="3923928" y="2924944"/>
            <a:ext cx="1512168" cy="86409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dunque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95536" y="5013176"/>
            <a:ext cx="8568952" cy="16312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“Che domani il sole non sorgerà, è una proposizione non meno intelligibile, e non implica più contraddizione, dell’affermazione secondo cui esso sorgerà; tenteremmo invano, perciò, di dimostrarne la falsità. Se fosse dimostrativamente falsa, essa implicherebbe una contraddizione e non potrebbe mai essere concepita dalla mente in modo distinto”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9" grpId="0"/>
      <p:bldP spid="10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Causa ed effetto</a:t>
            </a:r>
            <a:endParaRPr lang="it-IT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39552" y="1484784"/>
            <a:ext cx="7920880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i="1" u="sng" dirty="0" smtClean="0"/>
              <a:t>DOMANDA</a:t>
            </a:r>
            <a:r>
              <a:rPr lang="it-IT" sz="2400" dirty="0" smtClean="0"/>
              <a:t>: quale è dunque la natura dell’EVIDENZA dei ragionamenti che riguardano dati di fatto, quando essi non sono IMMEDIATAMENTE PRESENTI ai sensi (come quando prevedo che domani sorgerà il sole; o come quando vedo il fumo e inferisco che deve esserci del fuoco)?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39552" y="3717032"/>
            <a:ext cx="792088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“Tutti i ragionamenti che concernono la realtà dei fatti sembrano fondati sulla relazione di causa ed effetto. È solo grazie a questa relazione che noi possiamo oltrepassare l’evidenza della nostra memoria e dei sensi”</a:t>
            </a:r>
            <a:endParaRPr lang="it-IT" sz="2400" dirty="0"/>
          </a:p>
        </p:txBody>
      </p:sp>
      <p:sp>
        <p:nvSpPr>
          <p:cNvPr id="6" name="Rettangolo 5"/>
          <p:cNvSpPr/>
          <p:nvPr/>
        </p:nvSpPr>
        <p:spPr>
          <a:xfrm>
            <a:off x="971600" y="5301208"/>
            <a:ext cx="72008" cy="12241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/>
          <p:cNvSpPr/>
          <p:nvPr/>
        </p:nvSpPr>
        <p:spPr>
          <a:xfrm>
            <a:off x="1043608" y="5733256"/>
            <a:ext cx="360040" cy="2880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403648" y="5445224"/>
            <a:ext cx="7056784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La relazione di causa ed effetto però la possiamo conoscere SOLO A </a:t>
            </a:r>
            <a:r>
              <a:rPr lang="it-IT" sz="2400" dirty="0" smtClean="0">
                <a:solidFill>
                  <a:srgbClr val="FF0000"/>
                </a:solidFill>
              </a:rPr>
              <a:t>POSTERIORI</a:t>
            </a:r>
            <a:r>
              <a:rPr lang="it-IT" sz="2400" dirty="0" smtClean="0"/>
              <a:t>, cioè per </a:t>
            </a:r>
            <a:r>
              <a:rPr lang="it-IT" sz="2400" dirty="0" smtClean="0">
                <a:solidFill>
                  <a:srgbClr val="FF0000"/>
                </a:solidFill>
              </a:rPr>
              <a:t>ESPERIENZA</a:t>
            </a:r>
            <a:endParaRPr lang="it-IT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1" animBg="1"/>
      <p:bldP spid="5" grpId="1" animBg="1"/>
      <p:bldP spid="6" grpId="1" animBg="1"/>
      <p:bldP spid="7" grpId="1" animBg="1"/>
      <p:bldP spid="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Causa ed effetto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971600" y="1484784"/>
            <a:ext cx="72008" cy="50405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/>
          <p:cNvSpPr/>
          <p:nvPr/>
        </p:nvSpPr>
        <p:spPr>
          <a:xfrm>
            <a:off x="1043608" y="1844824"/>
            <a:ext cx="360040" cy="2880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1403648" y="1556792"/>
            <a:ext cx="7056784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La relazione di causa ed effetto la possiamo conoscere SOLO A POSTERIORI, cioè per ESPERIENZA</a:t>
            </a:r>
            <a:endParaRPr lang="it-IT" sz="2400" dirty="0"/>
          </a:p>
        </p:txBody>
      </p:sp>
      <p:sp>
        <p:nvSpPr>
          <p:cNvPr id="8" name="Freccia a destra 7"/>
          <p:cNvSpPr/>
          <p:nvPr/>
        </p:nvSpPr>
        <p:spPr>
          <a:xfrm>
            <a:off x="1043608" y="2708920"/>
            <a:ext cx="360040" cy="2880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1403648" y="2492896"/>
            <a:ext cx="7056784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È e rimane una connessione </a:t>
            </a:r>
            <a:r>
              <a:rPr lang="it-IT" sz="2400" dirty="0" smtClean="0">
                <a:solidFill>
                  <a:srgbClr val="FF0000"/>
                </a:solidFill>
              </a:rPr>
              <a:t>ARBITRARIA</a:t>
            </a:r>
          </a:p>
          <a:p>
            <a:pPr algn="ctr"/>
            <a:r>
              <a:rPr lang="it-IT" sz="2400" dirty="0" smtClean="0"/>
              <a:t>(esempio delle palle da biliardo)</a:t>
            </a:r>
            <a:endParaRPr lang="it-IT" sz="2400" dirty="0"/>
          </a:p>
        </p:txBody>
      </p:sp>
      <p:sp>
        <p:nvSpPr>
          <p:cNvPr id="10" name="Freccia a destra 9"/>
          <p:cNvSpPr/>
          <p:nvPr/>
        </p:nvSpPr>
        <p:spPr>
          <a:xfrm rot="5400000">
            <a:off x="1727684" y="3392996"/>
            <a:ext cx="360040" cy="2880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1403648" y="3717032"/>
            <a:ext cx="7056784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Solo l’esperienza ci fa legare una causa a un effetto: ma essa non ci illumina se non intorno ai fatti che </a:t>
            </a:r>
            <a:r>
              <a:rPr lang="it-IT" sz="2000" b="1" dirty="0" smtClean="0">
                <a:solidFill>
                  <a:schemeClr val="tx2"/>
                </a:solidFill>
              </a:rPr>
              <a:t>abbiamo già </a:t>
            </a:r>
            <a:r>
              <a:rPr lang="it-IT" sz="2000" dirty="0" smtClean="0"/>
              <a:t>sperimentato</a:t>
            </a:r>
            <a:endParaRPr lang="it-IT" sz="2000" dirty="0"/>
          </a:p>
        </p:txBody>
      </p:sp>
      <p:sp>
        <p:nvSpPr>
          <p:cNvPr id="12" name="Freccia a destra 11"/>
          <p:cNvSpPr/>
          <p:nvPr/>
        </p:nvSpPr>
        <p:spPr>
          <a:xfrm rot="5400000">
            <a:off x="1727684" y="4473116"/>
            <a:ext cx="360040" cy="2880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1403648" y="4797152"/>
            <a:ext cx="7056784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Anche dopo che l’esperienza è stata fatta, la connessione causa ed effetto resta arbitraria (</a:t>
            </a:r>
            <a:r>
              <a:rPr lang="it-IT" sz="2000" b="1" dirty="0" smtClean="0">
                <a:solidFill>
                  <a:schemeClr val="tx2"/>
                </a:solidFill>
              </a:rPr>
              <a:t>non è logicamente fondata</a:t>
            </a:r>
            <a:r>
              <a:rPr lang="it-IT" sz="2000" dirty="0" smtClean="0"/>
              <a:t>; il contrario di un dato di fatto resta possibile)</a:t>
            </a:r>
            <a:endParaRPr lang="it-IT" sz="2000" dirty="0"/>
          </a:p>
        </p:txBody>
      </p:sp>
      <p:sp>
        <p:nvSpPr>
          <p:cNvPr id="14" name="Freccia a destra 13"/>
          <p:cNvSpPr/>
          <p:nvPr/>
        </p:nvSpPr>
        <p:spPr>
          <a:xfrm rot="5400000">
            <a:off x="1655676" y="5841268"/>
            <a:ext cx="360040" cy="2880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1403648" y="6165304"/>
            <a:ext cx="7056784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Le conferme dell’esperienza riguardano sempre il passato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1" animBg="1"/>
      <p:bldP spid="6" grpId="1" animBg="1"/>
      <p:bldP spid="7" grpId="1" animBg="1"/>
      <p:bldP spid="8" grpId="1" animBg="1"/>
      <p:bldP spid="9" grpId="1" animBg="1"/>
      <p:bldP spid="10" grpId="1" animBg="1"/>
      <p:bldP spid="11" grpId="1" animBg="1"/>
      <p:bldP spid="12" grpId="1" animBg="1"/>
      <p:bldP spid="13" grpId="1" animBg="1"/>
      <p:bldP spid="14" grpId="1" animBg="1"/>
      <p:bldP spid="1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Causa ed effetto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971600" y="1484784"/>
            <a:ext cx="72008" cy="50405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/>
          <p:cNvSpPr/>
          <p:nvPr/>
        </p:nvSpPr>
        <p:spPr>
          <a:xfrm>
            <a:off x="1043608" y="1844824"/>
            <a:ext cx="360040" cy="2880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1403648" y="1556792"/>
            <a:ext cx="7056784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Da cause simili ci attendiamo effetti simili...</a:t>
            </a:r>
          </a:p>
          <a:p>
            <a:pPr algn="ctr"/>
            <a:r>
              <a:rPr lang="it-IT" sz="2400" dirty="0" smtClean="0"/>
              <a:t>Questa “attesa” non è giustificata dall’esperienza, ma è invece IL PRESUPPOSTO INGIUSTIFICABILE dell’esperienza stessa.</a:t>
            </a:r>
            <a:endParaRPr lang="it-IT" sz="2400" dirty="0"/>
          </a:p>
        </p:txBody>
      </p:sp>
      <p:sp>
        <p:nvSpPr>
          <p:cNvPr id="8" name="Freccia a destra 7"/>
          <p:cNvSpPr/>
          <p:nvPr/>
        </p:nvSpPr>
        <p:spPr>
          <a:xfrm>
            <a:off x="1043608" y="3645024"/>
            <a:ext cx="360040" cy="2880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1403648" y="3429000"/>
            <a:ext cx="7056784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La necessità del legame causa/effetto è dunque </a:t>
            </a:r>
            <a:r>
              <a:rPr lang="it-IT" sz="2400" dirty="0" smtClean="0">
                <a:solidFill>
                  <a:srgbClr val="FF0000"/>
                </a:solidFill>
              </a:rPr>
              <a:t>SOGGETTIVA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10" name="Freccia a destra 9"/>
          <p:cNvSpPr/>
          <p:nvPr/>
        </p:nvSpPr>
        <p:spPr>
          <a:xfrm rot="5400000">
            <a:off x="1655676" y="4329100"/>
            <a:ext cx="360040" cy="2880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1475656" y="4653136"/>
            <a:ext cx="7056784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E si basa sull’</a:t>
            </a:r>
            <a:r>
              <a:rPr lang="it-IT" sz="2400" dirty="0" smtClean="0">
                <a:solidFill>
                  <a:srgbClr val="FF0000"/>
                </a:solidFill>
              </a:rPr>
              <a:t>ABITUDINE</a:t>
            </a:r>
            <a:r>
              <a:rPr lang="it-IT" sz="2400" dirty="0" smtClean="0"/>
              <a:t> (quando vediamo più volte due fatti susseguirsi, siamo portati dall’abitudine ad aspettarci l’uno quando abbiamo visto l’altro)</a:t>
            </a:r>
            <a:endParaRPr lang="it-IT" sz="2400" dirty="0"/>
          </a:p>
        </p:txBody>
      </p:sp>
      <p:sp>
        <p:nvSpPr>
          <p:cNvPr id="12" name="Freccia a destra 11"/>
          <p:cNvSpPr/>
          <p:nvPr/>
        </p:nvSpPr>
        <p:spPr>
          <a:xfrm rot="5400000">
            <a:off x="2519772" y="5913276"/>
            <a:ext cx="360040" cy="2880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1475656" y="6237312"/>
            <a:ext cx="7056784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Ciò ci dà sicurezza e ci permette di regolarci per il futuro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1" animBg="1"/>
      <p:bldP spid="6" grpId="1" animBg="1"/>
      <p:bldP spid="7" grpId="1" animBg="1"/>
      <p:bldP spid="8" grpId="1" animBg="1"/>
      <p:bldP spid="9" grpId="1" animBg="1"/>
      <p:bldP spid="10" grpId="1" animBg="1"/>
      <p:bldP spid="11" grpId="1" animBg="1"/>
      <p:bldP spid="12" grpId="1" animBg="1"/>
      <p:bldP spid="13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Causa ed effetto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39552" y="3140968"/>
            <a:ext cx="2808312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Il rapporto causale non è giustificabile</a:t>
            </a:r>
            <a:endParaRPr lang="it-IT" sz="2400" dirty="0"/>
          </a:p>
        </p:txBody>
      </p:sp>
      <p:sp>
        <p:nvSpPr>
          <p:cNvPr id="9" name="Freccia angolare bidirezionale 8"/>
          <p:cNvSpPr/>
          <p:nvPr/>
        </p:nvSpPr>
        <p:spPr>
          <a:xfrm rot="8100000">
            <a:off x="3573373" y="3114449"/>
            <a:ext cx="864096" cy="792088"/>
          </a:xfrm>
          <a:prstGeom prst="left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4283968" y="1844824"/>
            <a:ext cx="4536504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A </a:t>
            </a:r>
            <a:r>
              <a:rPr lang="it-IT" sz="2400" i="1" dirty="0" smtClean="0"/>
              <a:t>priori</a:t>
            </a:r>
            <a:r>
              <a:rPr lang="it-IT" sz="2400" dirty="0" smtClean="0"/>
              <a:t>, cioè con il puro ragionamento, in quanto si basa sull’</a:t>
            </a:r>
            <a:r>
              <a:rPr lang="it-IT" sz="2400" u="sng" dirty="0" smtClean="0"/>
              <a:t>esperienza</a:t>
            </a:r>
            <a:endParaRPr lang="it-IT" sz="2400" u="sng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283968" y="4005064"/>
            <a:ext cx="4536504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A </a:t>
            </a:r>
            <a:r>
              <a:rPr lang="it-IT" sz="2400" i="1" dirty="0" smtClean="0"/>
              <a:t>posteriori</a:t>
            </a:r>
            <a:r>
              <a:rPr lang="it-IT" sz="2400" dirty="0" smtClean="0"/>
              <a:t>, in quanto l’esperienza ci dice soltanto che B segue A, non che B </a:t>
            </a:r>
            <a:r>
              <a:rPr lang="it-IT" sz="2400" u="sng" dirty="0" smtClean="0"/>
              <a:t>deve</a:t>
            </a:r>
            <a:r>
              <a:rPr lang="it-IT" sz="2400" dirty="0" smtClean="0"/>
              <a:t> seguire A</a:t>
            </a:r>
            <a:endParaRPr lang="it-IT" sz="24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39552" y="4221088"/>
            <a:ext cx="3312368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La presunta necessità oggettiva del rapporto causale scaturisce dalla necessità soggettiva prodotta dall’</a:t>
            </a:r>
            <a:r>
              <a:rPr lang="it-IT" sz="2400" u="sng" dirty="0" smtClean="0"/>
              <a:t>abitudine</a:t>
            </a:r>
            <a:endParaRPr lang="it-IT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1" animBg="1"/>
      <p:bldP spid="9" grpId="0" animBg="1"/>
      <p:bldP spid="10" grpId="1" animBg="1"/>
      <p:bldP spid="11" grpId="1" animBg="1"/>
      <p:bldP spid="1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 credenza nel mondo esterno</a:t>
            </a:r>
            <a:endParaRPr lang="it-IT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conoscenza che ho della realtà è solo questione di </a:t>
            </a:r>
            <a:r>
              <a:rPr lang="it-IT" dirty="0" smtClean="0">
                <a:solidFill>
                  <a:srgbClr val="FF0000"/>
                </a:solidFill>
              </a:rPr>
              <a:t>probabilità</a:t>
            </a:r>
            <a:r>
              <a:rPr lang="it-IT" dirty="0" smtClean="0"/>
              <a:t>, non di necessità</a:t>
            </a:r>
          </a:p>
          <a:p>
            <a:r>
              <a:rPr lang="it-IT" dirty="0" smtClean="0"/>
              <a:t>È un </a:t>
            </a:r>
            <a:r>
              <a:rPr lang="it-IT" dirty="0" smtClean="0">
                <a:solidFill>
                  <a:srgbClr val="FF0000"/>
                </a:solidFill>
              </a:rPr>
              <a:t>istinto naturale </a:t>
            </a:r>
            <a:r>
              <a:rPr lang="it-IT" dirty="0" smtClean="0"/>
              <a:t>(la </a:t>
            </a:r>
            <a:r>
              <a:rPr lang="it-IT" b="1" dirty="0" smtClean="0"/>
              <a:t>credenza</a:t>
            </a:r>
            <a:r>
              <a:rPr lang="it-IT" dirty="0" smtClean="0"/>
              <a:t> non è finzione)</a:t>
            </a:r>
          </a:p>
          <a:p>
            <a:pPr lvl="1"/>
            <a:r>
              <a:rPr lang="it-IT" dirty="0" smtClean="0"/>
              <a:t>Non dipende dal nostro intelletto (“noi possiamo, nel nostro concetto, congiungere la testa di un uomo con un cavallo, ma non è in nostro potere credere che un tale animale esiste realmente”)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 credenza nel mondo esterno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La </a:t>
            </a:r>
            <a:r>
              <a:rPr lang="it-IT" b="1" dirty="0" smtClean="0"/>
              <a:t>realtà esterna </a:t>
            </a:r>
            <a:r>
              <a:rPr lang="it-IT" u="sng" dirty="0" smtClean="0"/>
              <a:t>non è giustificabile </a:t>
            </a:r>
            <a:r>
              <a:rPr lang="it-IT" dirty="0" smtClean="0"/>
              <a:t>razionalmente</a:t>
            </a:r>
          </a:p>
          <a:p>
            <a:pPr lvl="1"/>
            <a:r>
              <a:rPr lang="it-IT" dirty="0" smtClean="0"/>
              <a:t>La sola realtà di cui siamo infatti certi è costituita dalle nostre </a:t>
            </a:r>
            <a:r>
              <a:rPr lang="it-IT" dirty="0" smtClean="0">
                <a:solidFill>
                  <a:srgbClr val="FF0000"/>
                </a:solidFill>
              </a:rPr>
              <a:t>percezioni </a:t>
            </a:r>
            <a:r>
              <a:rPr lang="it-IT" dirty="0" smtClean="0"/>
              <a:t>(le nostre immagini delle cose)</a:t>
            </a:r>
          </a:p>
          <a:p>
            <a:pPr lvl="1"/>
            <a:r>
              <a:rPr lang="it-IT" dirty="0" smtClean="0"/>
              <a:t>L’</a:t>
            </a:r>
            <a:r>
              <a:rPr lang="it-IT" dirty="0" smtClean="0">
                <a:solidFill>
                  <a:srgbClr val="FF0000"/>
                </a:solidFill>
              </a:rPr>
              <a:t>istinto</a:t>
            </a:r>
            <a:r>
              <a:rPr lang="it-IT" dirty="0" smtClean="0"/>
              <a:t> però ci porta fermamente a credere in essa </a:t>
            </a:r>
            <a:r>
              <a:rPr lang="it-IT" sz="2400" i="1" dirty="0" smtClean="0"/>
              <a:t>(“Scommetto che, qualunque sia in questo momento l’opinione del lettore, di qui a un’ora egli sarà convinto che esiste tanto un mondo esterno quanto un mondo interno”</a:t>
            </a:r>
            <a:endParaRPr lang="it-IT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L’io</a:t>
            </a:r>
            <a:endParaRPr lang="it-IT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/>
              <a:t>Noi esperiamo solo degli </a:t>
            </a:r>
            <a:r>
              <a:rPr lang="it-IT" b="1" dirty="0" smtClean="0"/>
              <a:t>stati d’animo successivi</a:t>
            </a:r>
            <a:r>
              <a:rPr lang="it-IT" dirty="0" smtClean="0"/>
              <a:t>, che compaiono nella nostra coscienza come in una specie di </a:t>
            </a:r>
            <a:r>
              <a:rPr lang="it-IT" b="1" dirty="0" smtClean="0"/>
              <a:t>teatro</a:t>
            </a:r>
            <a:r>
              <a:rPr lang="it-IT" dirty="0" smtClean="0"/>
              <a:t>.</a:t>
            </a:r>
          </a:p>
          <a:p>
            <a:pPr algn="just"/>
            <a:r>
              <a:rPr lang="it-IT" dirty="0" smtClean="0"/>
              <a:t>L’io è solo un fascio di impressioni che si susseguono (non c’è una sostanza unitaria)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Hume è...</a:t>
            </a:r>
            <a:endParaRPr lang="it-IT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275856" y="1340768"/>
            <a:ext cx="244827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EMPIRISTA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83568" y="2420888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 smtClean="0"/>
              <a:t>La conoscenza si basa sull’esperienza</a:t>
            </a:r>
            <a:endParaRPr lang="it-IT" sz="2400" i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283968" y="2132856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P</a:t>
            </a:r>
            <a:r>
              <a:rPr lang="it-IT" sz="2400" dirty="0" smtClean="0"/>
              <a:t>er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Locke</a:t>
            </a:r>
            <a:r>
              <a:rPr lang="it-IT" sz="2400" dirty="0" smtClean="0"/>
              <a:t> l’esperienza ci fornisce i limiti entro cui il nostro intelletto deve muoversi (criticismo)</a:t>
            </a:r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115616" y="4005064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P</a:t>
            </a:r>
            <a:r>
              <a:rPr lang="it-IT" sz="2400" dirty="0" smtClean="0"/>
              <a:t>er 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Hume</a:t>
            </a:r>
            <a:r>
              <a:rPr lang="it-IT" sz="2400" dirty="0" smtClean="0"/>
              <a:t> l’esperienza non riesce a fondare totalmente la validità della nostra conoscenza, che rimane solo PROBABILE</a:t>
            </a:r>
            <a:endParaRPr lang="it-IT" sz="2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156176" y="4509120"/>
            <a:ext cx="201622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SCETTICISMO</a:t>
            </a:r>
            <a:endParaRPr lang="it-IT" sz="2400" dirty="0"/>
          </a:p>
        </p:txBody>
      </p:sp>
      <p:cxnSp>
        <p:nvCxnSpPr>
          <p:cNvPr id="10" name="Connettore 7 9"/>
          <p:cNvCxnSpPr/>
          <p:nvPr/>
        </p:nvCxnSpPr>
        <p:spPr>
          <a:xfrm rot="10800000" flipV="1">
            <a:off x="1835696" y="1412776"/>
            <a:ext cx="1440160" cy="1008112"/>
          </a:xfrm>
          <a:prstGeom prst="curvedConnector3">
            <a:avLst>
              <a:gd name="adj1" fmla="val 120647"/>
            </a:avLst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Freccia a destra 14"/>
          <p:cNvSpPr/>
          <p:nvPr/>
        </p:nvSpPr>
        <p:spPr>
          <a:xfrm>
            <a:off x="3491880" y="2780928"/>
            <a:ext cx="648072" cy="21602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in giù 15"/>
          <p:cNvSpPr/>
          <p:nvPr/>
        </p:nvSpPr>
        <p:spPr>
          <a:xfrm>
            <a:off x="2411760" y="3356992"/>
            <a:ext cx="288032" cy="50405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Uguale 16"/>
          <p:cNvSpPr/>
          <p:nvPr/>
        </p:nvSpPr>
        <p:spPr>
          <a:xfrm>
            <a:off x="5436096" y="4581128"/>
            <a:ext cx="504056" cy="360040"/>
          </a:xfrm>
          <a:prstGeom prst="mathEqua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/>
      <p:bldP spid="7" grpId="0"/>
      <p:bldP spid="8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Hume e il metodo sperimentale</a:t>
            </a:r>
            <a:endParaRPr lang="it-IT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971600" y="1412776"/>
            <a:ext cx="72008" cy="46085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/>
          <p:cNvSpPr/>
          <p:nvPr/>
        </p:nvSpPr>
        <p:spPr>
          <a:xfrm>
            <a:off x="1043608" y="1844824"/>
            <a:ext cx="936104" cy="21602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/>
          <p:cNvSpPr/>
          <p:nvPr/>
        </p:nvSpPr>
        <p:spPr>
          <a:xfrm>
            <a:off x="1043608" y="4293096"/>
            <a:ext cx="936104" cy="21602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2195736" y="1484784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Hume tenta di applicare il metodo sperimentale alla natura umana</a:t>
            </a:r>
            <a:endParaRPr lang="it-IT" sz="2400" dirty="0"/>
          </a:p>
        </p:txBody>
      </p:sp>
      <p:sp>
        <p:nvSpPr>
          <p:cNvPr id="8" name="Freccia angolare in su 7"/>
          <p:cNvSpPr/>
          <p:nvPr/>
        </p:nvSpPr>
        <p:spPr>
          <a:xfrm rot="5400000">
            <a:off x="2483768" y="2492896"/>
            <a:ext cx="792088" cy="504056"/>
          </a:xfrm>
          <a:prstGeom prst="bentUpArrow">
            <a:avLst/>
          </a:prstGeom>
          <a:solidFill>
            <a:srgbClr val="FFC000"/>
          </a:solidFill>
          <a:ln>
            <a:solidFill>
              <a:srgbClr val="A98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3203848" y="2636912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Vuole diventare il </a:t>
            </a:r>
            <a:r>
              <a:rPr lang="it-IT" sz="2400" b="1" dirty="0" smtClean="0"/>
              <a:t>Newton </a:t>
            </a:r>
            <a:r>
              <a:rPr lang="it-IT" sz="2400" dirty="0" smtClean="0"/>
              <a:t>della scienza della natura umana </a:t>
            </a:r>
            <a:r>
              <a:rPr lang="it-IT" sz="1600" i="1" dirty="0" smtClean="0"/>
              <a:t>(leggi pag.453)</a:t>
            </a:r>
            <a:endParaRPr lang="it-IT" sz="1600" i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195736" y="4149080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Ed è dunque assolutamente </a:t>
            </a:r>
            <a:r>
              <a:rPr lang="it-IT" sz="2400" b="1" dirty="0" smtClean="0"/>
              <a:t>anti-metafisico </a:t>
            </a:r>
            <a:r>
              <a:rPr lang="it-IT" sz="1600" i="1" dirty="0" smtClean="0"/>
              <a:t>(leggi pag.453)</a:t>
            </a:r>
            <a:endParaRPr lang="it-IT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941168"/>
            <a:ext cx="2178572" cy="1631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492896"/>
            <a:ext cx="1260983" cy="13361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/>
      <p:bldP spid="8" grpId="0" animBg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 conoscenza</a:t>
            </a:r>
            <a:endParaRPr lang="it-IT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Callout con frecce a sinistra/destra 3"/>
          <p:cNvSpPr/>
          <p:nvPr/>
        </p:nvSpPr>
        <p:spPr>
          <a:xfrm>
            <a:off x="2627784" y="1772816"/>
            <a:ext cx="3888432" cy="1152128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65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/>
              <a:t>Le percezioni della mente</a:t>
            </a:r>
            <a:endParaRPr lang="it-IT" sz="28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11560" y="2132856"/>
            <a:ext cx="1872208" cy="46166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IMPRESSIONI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732240" y="2132856"/>
            <a:ext cx="1872208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IDEE</a:t>
            </a:r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203848" y="321297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smtClean="0"/>
              <a:t>Differenza di grado, di intensità</a:t>
            </a:r>
            <a:endParaRPr lang="it-IT" i="1" dirty="0"/>
          </a:p>
        </p:txBody>
      </p:sp>
      <p:sp>
        <p:nvSpPr>
          <p:cNvPr id="8" name="Croce 7"/>
          <p:cNvSpPr/>
          <p:nvPr/>
        </p:nvSpPr>
        <p:spPr>
          <a:xfrm>
            <a:off x="1403648" y="3212976"/>
            <a:ext cx="720080" cy="64807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Meno 8"/>
          <p:cNvSpPr/>
          <p:nvPr/>
        </p:nvSpPr>
        <p:spPr>
          <a:xfrm>
            <a:off x="7236296" y="3284984"/>
            <a:ext cx="648072" cy="43204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755576" y="2636912"/>
            <a:ext cx="45719" cy="36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/>
          <p:cNvSpPr/>
          <p:nvPr/>
        </p:nvSpPr>
        <p:spPr>
          <a:xfrm>
            <a:off x="827584" y="4365104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1619672" y="4221088"/>
            <a:ext cx="6552728" cy="46166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Sono le sensazioni, le impressioni, le passioni...</a:t>
            </a:r>
            <a:endParaRPr lang="it-IT" sz="2400" dirty="0"/>
          </a:p>
        </p:txBody>
      </p:sp>
      <p:sp>
        <p:nvSpPr>
          <p:cNvPr id="13" name="Freccia a destra 12"/>
          <p:cNvSpPr/>
          <p:nvPr/>
        </p:nvSpPr>
        <p:spPr>
          <a:xfrm>
            <a:off x="827584" y="5445224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1619672" y="4941168"/>
            <a:ext cx="6552728" cy="144655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... Nell’</a:t>
            </a:r>
            <a:r>
              <a:rPr lang="it-IT" sz="2400" b="1" dirty="0" smtClean="0"/>
              <a:t>ATTO</a:t>
            </a:r>
            <a:r>
              <a:rPr lang="it-IT" sz="2400" dirty="0" smtClean="0"/>
              <a:t> stesso, nel momento stesso in cui sono presenti </a:t>
            </a:r>
            <a:r>
              <a:rPr lang="it-IT" sz="2000" i="1" dirty="0" smtClean="0"/>
              <a:t>(il desiderio nel momento stesso in </a:t>
            </a:r>
            <a:r>
              <a:rPr lang="it-IT" sz="2000" i="1" dirty="0" smtClean="0"/>
              <a:t>cui </a:t>
            </a:r>
            <a:r>
              <a:rPr lang="it-IT" sz="2000" i="1" dirty="0" smtClean="0"/>
              <a:t>desidero, la sensazione di calore nel momento stesso in cui la percepisco ecc.)</a:t>
            </a:r>
            <a:endParaRPr lang="it-IT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 conoscenza</a:t>
            </a:r>
            <a:endParaRPr lang="it-IT" dirty="0"/>
          </a:p>
        </p:txBody>
      </p:sp>
      <p:sp>
        <p:nvSpPr>
          <p:cNvPr id="4" name="Callout con frecce a sinistra/destra 3"/>
          <p:cNvSpPr/>
          <p:nvPr/>
        </p:nvSpPr>
        <p:spPr>
          <a:xfrm>
            <a:off x="2627784" y="1772816"/>
            <a:ext cx="3888432" cy="1152128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65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/>
              <a:t>Le percezioni della mente</a:t>
            </a:r>
            <a:endParaRPr lang="it-IT" sz="28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11560" y="2132856"/>
            <a:ext cx="1872208" cy="46166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IMPRESSIONI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732240" y="2132856"/>
            <a:ext cx="1872208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IDEE</a:t>
            </a:r>
            <a:endParaRPr lang="it-IT" sz="2400" dirty="0"/>
          </a:p>
        </p:txBody>
      </p:sp>
      <p:sp>
        <p:nvSpPr>
          <p:cNvPr id="7" name="Rettangolo 6"/>
          <p:cNvSpPr/>
          <p:nvPr/>
        </p:nvSpPr>
        <p:spPr>
          <a:xfrm flipH="1">
            <a:off x="8172400" y="2636912"/>
            <a:ext cx="117726" cy="36724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sinistra 7"/>
          <p:cNvSpPr/>
          <p:nvPr/>
        </p:nvSpPr>
        <p:spPr>
          <a:xfrm>
            <a:off x="7164288" y="3429000"/>
            <a:ext cx="1008112" cy="216024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827584" y="3284984"/>
            <a:ext cx="6264696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Sono solo le </a:t>
            </a:r>
            <a:r>
              <a:rPr lang="it-IT" sz="2400" b="1" dirty="0" smtClean="0"/>
              <a:t>immagini sbiadite </a:t>
            </a:r>
            <a:r>
              <a:rPr lang="it-IT" sz="2400" dirty="0" smtClean="0"/>
              <a:t>delle impressioni: l’idea non può mai raggiungere la forza e la vivacità dell’impressione</a:t>
            </a:r>
          </a:p>
        </p:txBody>
      </p:sp>
      <p:sp>
        <p:nvSpPr>
          <p:cNvPr id="10" name="Freccia a sinistra 9"/>
          <p:cNvSpPr/>
          <p:nvPr/>
        </p:nvSpPr>
        <p:spPr>
          <a:xfrm>
            <a:off x="7164288" y="5301208"/>
            <a:ext cx="1008112" cy="216024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899592" y="5013176"/>
            <a:ext cx="6264696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È la stessa differenza tra il dolore provocato da una martellata sul dito e il suo ricordo...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 conoscenza</a:t>
            </a:r>
            <a:endParaRPr lang="it-IT" dirty="0"/>
          </a:p>
        </p:txBody>
      </p:sp>
      <p:sp>
        <p:nvSpPr>
          <p:cNvPr id="4" name="Callout con frecce a sinistra/destra 3"/>
          <p:cNvSpPr/>
          <p:nvPr/>
        </p:nvSpPr>
        <p:spPr>
          <a:xfrm>
            <a:off x="2627784" y="1772816"/>
            <a:ext cx="3888432" cy="1152128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65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/>
              <a:t>Le percezioni della mente</a:t>
            </a:r>
            <a:endParaRPr lang="it-IT" sz="28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11560" y="2132856"/>
            <a:ext cx="1872208" cy="46166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IMPRESSIONI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732240" y="2132856"/>
            <a:ext cx="1872208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IDEE</a:t>
            </a:r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187624" y="3356992"/>
            <a:ext cx="2952328" cy="46166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Sono </a:t>
            </a:r>
            <a:r>
              <a:rPr lang="it-IT" sz="2400" b="1" dirty="0" smtClean="0"/>
              <a:t>causa</a:t>
            </a:r>
            <a:r>
              <a:rPr lang="it-IT" sz="2400" dirty="0" smtClean="0"/>
              <a:t> delle idee</a:t>
            </a:r>
            <a:endParaRPr lang="it-IT" sz="2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572000" y="3717032"/>
            <a:ext cx="3024336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Non esistono senza precedenti impressioni</a:t>
            </a:r>
            <a:endParaRPr lang="it-IT" sz="2400" dirty="0"/>
          </a:p>
        </p:txBody>
      </p:sp>
      <p:sp>
        <p:nvSpPr>
          <p:cNvPr id="9" name="Rettangolo 8"/>
          <p:cNvSpPr/>
          <p:nvPr/>
        </p:nvSpPr>
        <p:spPr>
          <a:xfrm>
            <a:off x="755576" y="2636912"/>
            <a:ext cx="45719" cy="26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 flipH="1">
            <a:off x="8172399" y="2636912"/>
            <a:ext cx="117725" cy="27363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/>
          <p:cNvSpPr/>
          <p:nvPr/>
        </p:nvSpPr>
        <p:spPr>
          <a:xfrm>
            <a:off x="755576" y="3501008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sinistra 11"/>
          <p:cNvSpPr/>
          <p:nvPr/>
        </p:nvSpPr>
        <p:spPr>
          <a:xfrm>
            <a:off x="7596336" y="4005064"/>
            <a:ext cx="576064" cy="144016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destra 12"/>
          <p:cNvSpPr/>
          <p:nvPr/>
        </p:nvSpPr>
        <p:spPr>
          <a:xfrm>
            <a:off x="827584" y="4437112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1259632" y="4077072"/>
            <a:ext cx="2520280" cy="1200329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Sono </a:t>
            </a:r>
            <a:r>
              <a:rPr lang="it-IT" sz="2400" b="1" dirty="0" smtClean="0"/>
              <a:t>il limite invalicabile </a:t>
            </a:r>
            <a:r>
              <a:rPr lang="it-IT" sz="2400" dirty="0" smtClean="0"/>
              <a:t>della nostra conoscenza</a:t>
            </a:r>
            <a:endParaRPr lang="it-IT" sz="24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899592" y="5445224"/>
            <a:ext cx="7128792" cy="83099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Hume risolve TUTTA la realtà nelle IDEE ATTUALI: nulla è ammesso al di fuori di esse.</a:t>
            </a:r>
            <a:endParaRPr lang="it-IT" sz="24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043608" y="5661248"/>
            <a:ext cx="7128792" cy="83099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Non ci sono dunque idee che possano nascere al di fuori delle impressioni: niente Dio, ad esempio...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 idee astratte</a:t>
            </a:r>
            <a:endParaRPr lang="it-IT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ttangolo arrotondato 3"/>
          <p:cNvSpPr/>
          <p:nvPr/>
        </p:nvSpPr>
        <p:spPr>
          <a:xfrm>
            <a:off x="827584" y="1556792"/>
            <a:ext cx="7488832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IMPRESSIONI</a:t>
            </a:r>
            <a:endParaRPr lang="it-IT" sz="2800" dirty="0"/>
          </a:p>
        </p:txBody>
      </p:sp>
      <p:sp>
        <p:nvSpPr>
          <p:cNvPr id="5" name="Freccia in giù 4"/>
          <p:cNvSpPr/>
          <p:nvPr/>
        </p:nvSpPr>
        <p:spPr>
          <a:xfrm>
            <a:off x="1115616" y="2420888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/>
          <p:cNvSpPr/>
          <p:nvPr/>
        </p:nvSpPr>
        <p:spPr>
          <a:xfrm>
            <a:off x="2339752" y="2420888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giù 6"/>
          <p:cNvSpPr/>
          <p:nvPr/>
        </p:nvSpPr>
        <p:spPr>
          <a:xfrm>
            <a:off x="7668344" y="2420888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in giù 7"/>
          <p:cNvSpPr/>
          <p:nvPr/>
        </p:nvSpPr>
        <p:spPr>
          <a:xfrm>
            <a:off x="6156176" y="2420888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in giù 8"/>
          <p:cNvSpPr/>
          <p:nvPr/>
        </p:nvSpPr>
        <p:spPr>
          <a:xfrm>
            <a:off x="4860032" y="2420888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giù 9"/>
          <p:cNvSpPr/>
          <p:nvPr/>
        </p:nvSpPr>
        <p:spPr>
          <a:xfrm>
            <a:off x="3563888" y="2420888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755576" y="2924944"/>
            <a:ext cx="93610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IDEA</a:t>
            </a:r>
            <a:endParaRPr lang="it-IT" dirty="0"/>
          </a:p>
        </p:txBody>
      </p:sp>
      <p:sp>
        <p:nvSpPr>
          <p:cNvPr id="12" name="Ovale 11"/>
          <p:cNvSpPr/>
          <p:nvPr/>
        </p:nvSpPr>
        <p:spPr>
          <a:xfrm>
            <a:off x="1979712" y="2924944"/>
            <a:ext cx="93610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IDEA</a:t>
            </a:r>
            <a:endParaRPr lang="it-IT" dirty="0"/>
          </a:p>
        </p:txBody>
      </p:sp>
      <p:sp>
        <p:nvSpPr>
          <p:cNvPr id="13" name="Ovale 12"/>
          <p:cNvSpPr/>
          <p:nvPr/>
        </p:nvSpPr>
        <p:spPr>
          <a:xfrm>
            <a:off x="3203848" y="2924944"/>
            <a:ext cx="93610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IDEA</a:t>
            </a:r>
            <a:endParaRPr lang="it-IT" dirty="0"/>
          </a:p>
        </p:txBody>
      </p:sp>
      <p:sp>
        <p:nvSpPr>
          <p:cNvPr id="14" name="Ovale 13"/>
          <p:cNvSpPr/>
          <p:nvPr/>
        </p:nvSpPr>
        <p:spPr>
          <a:xfrm>
            <a:off x="4572000" y="2924944"/>
            <a:ext cx="93610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IDEA</a:t>
            </a:r>
            <a:endParaRPr lang="it-IT" dirty="0"/>
          </a:p>
        </p:txBody>
      </p:sp>
      <p:sp>
        <p:nvSpPr>
          <p:cNvPr id="15" name="Ovale 14"/>
          <p:cNvSpPr/>
          <p:nvPr/>
        </p:nvSpPr>
        <p:spPr>
          <a:xfrm>
            <a:off x="5868144" y="2924944"/>
            <a:ext cx="93610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IDEA</a:t>
            </a:r>
            <a:endParaRPr lang="it-IT" dirty="0"/>
          </a:p>
        </p:txBody>
      </p:sp>
      <p:sp>
        <p:nvSpPr>
          <p:cNvPr id="16" name="Ovale 15"/>
          <p:cNvSpPr/>
          <p:nvPr/>
        </p:nvSpPr>
        <p:spPr>
          <a:xfrm>
            <a:off x="7308304" y="2852936"/>
            <a:ext cx="93610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IDEA</a:t>
            </a:r>
            <a:endParaRPr lang="it-IT" dirty="0"/>
          </a:p>
        </p:txBody>
      </p:sp>
      <p:cxnSp>
        <p:nvCxnSpPr>
          <p:cNvPr id="18" name="Connettore 2 17"/>
          <p:cNvCxnSpPr/>
          <p:nvPr/>
        </p:nvCxnSpPr>
        <p:spPr>
          <a:xfrm>
            <a:off x="1547664" y="3645024"/>
            <a:ext cx="1440160" cy="12961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 flipH="1">
            <a:off x="3851920" y="3645024"/>
            <a:ext cx="1152128" cy="13681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 flipH="1">
            <a:off x="3419872" y="3717032"/>
            <a:ext cx="288032" cy="12241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2051720" y="5085184"/>
            <a:ext cx="273630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Notiamo delle SOMIGLIANZE</a:t>
            </a:r>
            <a:endParaRPr lang="it-IT" sz="2400" dirty="0"/>
          </a:p>
        </p:txBody>
      </p:sp>
      <p:sp>
        <p:nvSpPr>
          <p:cNvPr id="24" name="Freccia a destra 23"/>
          <p:cNvSpPr/>
          <p:nvPr/>
        </p:nvSpPr>
        <p:spPr>
          <a:xfrm>
            <a:off x="4932040" y="5373216"/>
            <a:ext cx="216024" cy="288032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5436096" y="4365104"/>
            <a:ext cx="3168352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Diamo perciò uno stesso NOME (a prescindere dalle differenze)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 idee astratte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293096"/>
            <a:ext cx="1111127" cy="1669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9072" y="1700808"/>
            <a:ext cx="1822898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4077072"/>
            <a:ext cx="1872208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Connettore 2 8"/>
          <p:cNvCxnSpPr/>
          <p:nvPr/>
        </p:nvCxnSpPr>
        <p:spPr>
          <a:xfrm>
            <a:off x="2699792" y="2204864"/>
            <a:ext cx="108012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flipH="1" flipV="1">
            <a:off x="5220072" y="4221088"/>
            <a:ext cx="100811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flipH="1">
            <a:off x="5292080" y="2276872"/>
            <a:ext cx="93610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flipV="1">
            <a:off x="2915816" y="4221088"/>
            <a:ext cx="108012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3059832" y="3140968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Mi formo un’</a:t>
            </a:r>
            <a:r>
              <a:rPr lang="it-IT" sz="2000" b="1" dirty="0" smtClean="0"/>
              <a:t>IDEA </a:t>
            </a:r>
            <a:r>
              <a:rPr lang="it-IT" sz="2000" b="1" dirty="0" err="1" smtClean="0"/>
              <a:t>DI</a:t>
            </a:r>
            <a:r>
              <a:rPr lang="it-IT" sz="2000" b="1" dirty="0" smtClean="0"/>
              <a:t> UOMO</a:t>
            </a:r>
            <a:r>
              <a:rPr lang="it-IT" sz="2000" dirty="0" smtClean="0"/>
              <a:t>, a prescindere dalle differenze individuali e particolari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1612</Words>
  <Application>Microsoft Office PowerPoint</Application>
  <PresentationFormat>Presentazione su schermo (4:3)</PresentationFormat>
  <Paragraphs>144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29" baseType="lpstr">
      <vt:lpstr>Tema di Office</vt:lpstr>
      <vt:lpstr>David Hume (Edimburgo, 1711-1776)</vt:lpstr>
      <vt:lpstr>Opere principali</vt:lpstr>
      <vt:lpstr>Hume è...</vt:lpstr>
      <vt:lpstr>Hume e il metodo sperimentale</vt:lpstr>
      <vt:lpstr>La conoscenza</vt:lpstr>
      <vt:lpstr>La conoscenza</vt:lpstr>
      <vt:lpstr>La conoscenza</vt:lpstr>
      <vt:lpstr>Le idee astratte</vt:lpstr>
      <vt:lpstr>Le idee astratte</vt:lpstr>
      <vt:lpstr>Le idee astratte</vt:lpstr>
      <vt:lpstr>Le idee astratte</vt:lpstr>
      <vt:lpstr>Le idee astratte</vt:lpstr>
      <vt:lpstr>Le idee astratte</vt:lpstr>
      <vt:lpstr>Il principio di associazione</vt:lpstr>
      <vt:lpstr>Somiglianza</vt:lpstr>
      <vt:lpstr>Contiguità nello spazio e nel tempo</vt:lpstr>
      <vt:lpstr>Causalità</vt:lpstr>
      <vt:lpstr>Il principio di associazione</vt:lpstr>
      <vt:lpstr>“Relazioni tra idee” e “dati di fatto”</vt:lpstr>
      <vt:lpstr>Relazioni fra idee</vt:lpstr>
      <vt:lpstr>Dati di fatto</vt:lpstr>
      <vt:lpstr>Causa ed effetto</vt:lpstr>
      <vt:lpstr>Causa ed effetto</vt:lpstr>
      <vt:lpstr>Causa ed effetto</vt:lpstr>
      <vt:lpstr>Causa ed effetto</vt:lpstr>
      <vt:lpstr>La credenza nel mondo esterno</vt:lpstr>
      <vt:lpstr>La credenza nel mondo esterno</vt:lpstr>
      <vt:lpstr>L’io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David Hume (Edimburgo, 1711-1776)</dc:title>
  <dc:creator>simone</dc:creator>
  <cp:lastModifiedBy>simone</cp:lastModifiedBy>
  <cp:revision>47</cp:revision>
  <dcterms:created xsi:type="dcterms:W3CDTF">2013-01-01T18:31:19Z</dcterms:created>
  <dcterms:modified xsi:type="dcterms:W3CDTF">2013-01-15T09:00:38Z</dcterms:modified>
</cp:coreProperties>
</file>